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nton" panose="020F0502020204030204" pitchFamily="2" charset="0"/>
      <p:regular r:id="rId10"/>
    </p:embeddedFon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Poppi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861334" y="4598030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2354833" y="3709039"/>
            <a:ext cx="10515699" cy="1839247"/>
            <a:chOff x="0" y="0"/>
            <a:chExt cx="14020932" cy="245233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2839749" cy="2425067"/>
              <a:chOff x="0" y="0"/>
              <a:chExt cx="2109677" cy="39845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09677" cy="398459"/>
              </a:xfrm>
              <a:custGeom>
                <a:avLst/>
                <a:gdLst/>
                <a:ahLst/>
                <a:cxnLst/>
                <a:rect l="l" t="t" r="r" b="b"/>
                <a:pathLst>
                  <a:path w="2109677" h="398459">
                    <a:moveTo>
                      <a:pt x="0" y="0"/>
                    </a:moveTo>
                    <a:lnTo>
                      <a:pt x="2109677" y="0"/>
                    </a:lnTo>
                    <a:lnTo>
                      <a:pt x="2109677" y="398459"/>
                    </a:lnTo>
                    <a:lnTo>
                      <a:pt x="0" y="39845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428BA">
                      <a:alpha val="100000"/>
                    </a:srgbClr>
                  </a:gs>
                  <a:gs pos="100000">
                    <a:srgbClr val="5FA2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109677" cy="4365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701972" y="-95278"/>
              <a:ext cx="9318960" cy="2547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091"/>
                </a:lnSpc>
                <a:spcBef>
                  <a:spcPct val="0"/>
                </a:spcBef>
              </a:pPr>
              <a:r>
                <a:rPr lang="en-US" sz="1149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MERCURIAL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05335" y="7636074"/>
            <a:ext cx="2595364" cy="155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227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</a:t>
            </a:r>
          </a:p>
          <a:p>
            <a:pPr algn="ctr">
              <a:lnSpc>
                <a:spcPts val="3117"/>
              </a:lnSpc>
            </a:pPr>
            <a:r>
              <a:rPr lang="en-US" sz="2227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Nandini Srivastava</a:t>
            </a:r>
          </a:p>
          <a:p>
            <a:pPr algn="ctr">
              <a:lnSpc>
                <a:spcPts val="3117"/>
              </a:lnSpc>
            </a:pPr>
            <a:r>
              <a:rPr lang="en-US" sz="2227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500105220</a:t>
            </a:r>
          </a:p>
          <a:p>
            <a:pPr algn="ctr">
              <a:lnSpc>
                <a:spcPts val="3117"/>
              </a:lnSpc>
              <a:spcBef>
                <a:spcPct val="0"/>
              </a:spcBef>
            </a:pPr>
            <a:r>
              <a:rPr lang="en-US" sz="2227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R2142220576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4864" y="484774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70356" y="866775"/>
            <a:ext cx="9347289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DEFINITION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31164" y="3862274"/>
            <a:ext cx="6935438" cy="419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  <a:spcBef>
                <a:spcPct val="0"/>
              </a:spcBef>
            </a:pPr>
            <a:r>
              <a:rPr lang="en-US" sz="2989" b="1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rPr>
              <a:t>Mercurial is a distributed version control system (DVCS) that enables efficient handling of projects of any size. It offers a simple and intuitive interface for tracking changes, collaborating with team members, and managing project history.</a:t>
            </a:r>
          </a:p>
        </p:txBody>
      </p:sp>
      <p:sp>
        <p:nvSpPr>
          <p:cNvPr id="7" name="Freeform 7"/>
          <p:cNvSpPr/>
          <p:nvPr/>
        </p:nvSpPr>
        <p:spPr>
          <a:xfrm>
            <a:off x="14673897" y="224487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685338" y="5391660"/>
            <a:ext cx="1203221" cy="1513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70327"/>
            <a:ext cx="15818880" cy="136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Mercurial is a distributed version control system designed for speed and efficiency.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allows multiple developers to work on a project simultaneously without a central server.</a:t>
            </a:r>
          </a:p>
          <a:p>
            <a:pPr algn="ctr">
              <a:lnSpc>
                <a:spcPts val="3639"/>
              </a:lnSpc>
            </a:pPr>
            <a:endParaRPr lang="en-US" sz="2599" b="1">
              <a:solidFill>
                <a:srgbClr val="2600B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147" y="750185"/>
            <a:ext cx="17007348" cy="157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INTRODUCTION TO MERCURIAL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2067" y="4859429"/>
            <a:ext cx="8680381" cy="93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7027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FEATURES INCLUDE: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9614" y="6253480"/>
            <a:ext cx="15372786" cy="278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Distributed Version Control: Every developer has a full copy of the repository, enabling offline work and independent branching.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Lightweight and Fast: Efficient handling of large projects and binary files.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and Intuitive Commands: Commands are easy to learn and use, with a consistent syntax.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Cross-Platform: Works on Windows, macOS, and Linux.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Extensible: Supports plugins for additional functionality.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Secure: Uses SHA-1 hashing for data integrity and supports signed commits.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87420" y="3910688"/>
            <a:ext cx="10287431" cy="5928132"/>
          </a:xfrm>
          <a:custGeom>
            <a:avLst/>
            <a:gdLst/>
            <a:ahLst/>
            <a:cxnLst/>
            <a:rect l="l" t="t" r="r" b="b"/>
            <a:pathLst>
              <a:path w="10287431" h="5928132">
                <a:moveTo>
                  <a:pt x="0" y="0"/>
                </a:moveTo>
                <a:lnTo>
                  <a:pt x="10287431" y="0"/>
                </a:lnTo>
                <a:lnTo>
                  <a:pt x="10287431" y="5928132"/>
                </a:lnTo>
                <a:lnTo>
                  <a:pt x="0" y="5928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42264"/>
            <a:ext cx="6700964" cy="126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INSTALLATION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10546"/>
            <a:ext cx="699700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280E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LINUX: wsl command: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2045" y="3022517"/>
            <a:ext cx="98991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80EAD"/>
                </a:solidFill>
                <a:latin typeface="Canva Sans"/>
                <a:ea typeface="Canva Sans"/>
                <a:cs typeface="Canva Sans"/>
                <a:sym typeface="Canva Sans"/>
              </a:rPr>
              <a:t>sudo apt-get install mercurial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127424"/>
            <a:ext cx="16023784" cy="1085176"/>
          </a:xfrm>
          <a:custGeom>
            <a:avLst/>
            <a:gdLst/>
            <a:ahLst/>
            <a:cxnLst/>
            <a:rect l="l" t="t" r="r" b="b"/>
            <a:pathLst>
              <a:path w="16023784" h="1085176">
                <a:moveTo>
                  <a:pt x="0" y="0"/>
                </a:moveTo>
                <a:lnTo>
                  <a:pt x="16023784" y="0"/>
                </a:lnTo>
                <a:lnTo>
                  <a:pt x="16023784" y="1085176"/>
                </a:lnTo>
                <a:lnTo>
                  <a:pt x="0" y="108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95" b="-62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979932"/>
            <a:ext cx="15819844" cy="949191"/>
          </a:xfrm>
          <a:custGeom>
            <a:avLst/>
            <a:gdLst/>
            <a:ahLst/>
            <a:cxnLst/>
            <a:rect l="l" t="t" r="r" b="b"/>
            <a:pathLst>
              <a:path w="15819844" h="949191">
                <a:moveTo>
                  <a:pt x="0" y="0"/>
                </a:moveTo>
                <a:lnTo>
                  <a:pt x="15819844" y="0"/>
                </a:lnTo>
                <a:lnTo>
                  <a:pt x="15819844" y="949190"/>
                </a:lnTo>
                <a:lnTo>
                  <a:pt x="0" y="949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26788" y="962025"/>
            <a:ext cx="6189988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 Example</a:t>
            </a:r>
          </a:p>
          <a:p>
            <a:pPr marL="712462" lvl="1" indent="-356231" algn="l">
              <a:lnSpc>
                <a:spcPts val="4619"/>
              </a:lnSpc>
              <a:spcBef>
                <a:spcPct val="0"/>
              </a:spcBef>
              <a:buAutoNum type="arabicPeriod"/>
            </a:pPr>
            <a:r>
              <a:rPr lang="en-US" sz="3299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Initialize a Repository: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949029" y="2699336"/>
            <a:ext cx="2810520" cy="975359"/>
            <a:chOff x="0" y="0"/>
            <a:chExt cx="3747360" cy="1300479"/>
          </a:xfrm>
        </p:grpSpPr>
        <p:sp>
          <p:nvSpPr>
            <p:cNvPr id="6" name="TextBox 6"/>
            <p:cNvSpPr txBox="1"/>
            <p:nvPr/>
          </p:nvSpPr>
          <p:spPr>
            <a:xfrm>
              <a:off x="21365" y="-47625"/>
              <a:ext cx="3725995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hg init my_project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84858"/>
              <a:ext cx="2823104" cy="515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cd my_project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1170" y="5803150"/>
            <a:ext cx="6226238" cy="1719581"/>
            <a:chOff x="0" y="0"/>
            <a:chExt cx="8301651" cy="22927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2860675" cy="644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b="1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2. Add Files: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14862" y="1044788"/>
              <a:ext cx="6486790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echo "Hello, Mercurial!" &gt; file.txt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14862" y="1808481"/>
              <a:ext cx="2759762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3428B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hg add file.txt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7554"/>
            <a:ext cx="16230600" cy="3124391"/>
          </a:xfrm>
          <a:custGeom>
            <a:avLst/>
            <a:gdLst/>
            <a:ahLst/>
            <a:cxnLst/>
            <a:rect l="l" t="t" r="r" b="b"/>
            <a:pathLst>
              <a:path w="16230600" h="3124391">
                <a:moveTo>
                  <a:pt x="0" y="0"/>
                </a:moveTo>
                <a:lnTo>
                  <a:pt x="16230600" y="0"/>
                </a:lnTo>
                <a:lnTo>
                  <a:pt x="16230600" y="3124390"/>
                </a:lnTo>
                <a:lnTo>
                  <a:pt x="0" y="3124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847980"/>
            <a:ext cx="15210135" cy="4011673"/>
          </a:xfrm>
          <a:custGeom>
            <a:avLst/>
            <a:gdLst/>
            <a:ahLst/>
            <a:cxnLst/>
            <a:rect l="l" t="t" r="r" b="b"/>
            <a:pathLst>
              <a:path w="15210135" h="4011673">
                <a:moveTo>
                  <a:pt x="0" y="0"/>
                </a:moveTo>
                <a:lnTo>
                  <a:pt x="15210135" y="0"/>
                </a:lnTo>
                <a:lnTo>
                  <a:pt x="15210135" y="4011674"/>
                </a:lnTo>
                <a:lnTo>
                  <a:pt x="0" y="4011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754245"/>
            <a:ext cx="429706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hg commit -m "Initial commit"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386361"/>
            <a:ext cx="1170185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2600B1"/>
                </a:solidFill>
                <a:latin typeface="Canva Sans"/>
                <a:ea typeface="Canva Sans"/>
                <a:cs typeface="Canva Sans"/>
                <a:sym typeface="Canva Sans"/>
              </a:rPr>
              <a:t>Since the username has to be editied, use the nano command nd add the username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8991" y="4161154"/>
            <a:ext cx="3498056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 Commit changes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1971" y="2287114"/>
            <a:ext cx="15333571" cy="4235899"/>
          </a:xfrm>
          <a:custGeom>
            <a:avLst/>
            <a:gdLst/>
            <a:ahLst/>
            <a:cxnLst/>
            <a:rect l="l" t="t" r="r" b="b"/>
            <a:pathLst>
              <a:path w="15333571" h="4235899">
                <a:moveTo>
                  <a:pt x="0" y="0"/>
                </a:moveTo>
                <a:lnTo>
                  <a:pt x="15333571" y="0"/>
                </a:lnTo>
                <a:lnTo>
                  <a:pt x="15333571" y="4235899"/>
                </a:lnTo>
                <a:lnTo>
                  <a:pt x="0" y="4235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1971" y="8120704"/>
            <a:ext cx="15333571" cy="1137596"/>
          </a:xfrm>
          <a:custGeom>
            <a:avLst/>
            <a:gdLst/>
            <a:ahLst/>
            <a:cxnLst/>
            <a:rect l="l" t="t" r="r" b="b"/>
            <a:pathLst>
              <a:path w="15333571" h="1137596">
                <a:moveTo>
                  <a:pt x="0" y="0"/>
                </a:moveTo>
                <a:lnTo>
                  <a:pt x="15333571" y="0"/>
                </a:lnTo>
                <a:lnTo>
                  <a:pt x="15333571" y="1137596"/>
                </a:lnTo>
                <a:lnTo>
                  <a:pt x="0" y="113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5" r="-11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1891" y="1514792"/>
            <a:ext cx="8183364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80EAD"/>
                </a:solidFill>
                <a:latin typeface="Canva Sans"/>
                <a:ea typeface="Canva Sans"/>
                <a:cs typeface="Canva Sans"/>
                <a:sym typeface="Canva Sans"/>
              </a:rPr>
              <a:t>hg clone https://www.mercurial-scm.org/repo/hello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2606" y="766762"/>
            <a:ext cx="5228927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80E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Clone a Remote Repository: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1971" y="6928793"/>
            <a:ext cx="4660900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80E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Push changes to Remote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6475" y="7512684"/>
            <a:ext cx="133211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80EAD"/>
                </a:solidFill>
                <a:latin typeface="Canva Sans"/>
                <a:ea typeface="Canva Sans"/>
                <a:cs typeface="Canva Sans"/>
                <a:sym typeface="Canva Sans"/>
              </a:rPr>
              <a:t>hg push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33142" y="1831963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2792274" cy="6751955"/>
            <a:chOff x="0" y="0"/>
            <a:chExt cx="17056365" cy="9002607"/>
          </a:xfrm>
        </p:grpSpPr>
        <p:sp>
          <p:nvSpPr>
            <p:cNvPr id="4" name="TextBox 4"/>
            <p:cNvSpPr txBox="1"/>
            <p:nvPr/>
          </p:nvSpPr>
          <p:spPr>
            <a:xfrm>
              <a:off x="0" y="2100157"/>
              <a:ext cx="15822349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 b="1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Ease of Use: Simpler and more consistent commands compared to Git.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 b="1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Performance: Handles large repositories efficiently.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 b="1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Flexibility: Supports both centralized and distributed workflows.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 b="1">
                  <a:solidFill>
                    <a:srgbClr val="280E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Extensibility: Plugins allow customization for specific needs.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8934619" cy="171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94"/>
                </a:lnSpc>
              </a:pPr>
              <a:r>
                <a:rPr lang="en-US" sz="8913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ADVANTAGES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871248"/>
              <a:ext cx="17056365" cy="113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2600B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Less Popular: Git has a larger community and ecosystem.</a:t>
              </a:r>
            </a:p>
            <a:p>
              <a:pPr marL="539746" lvl="1" indent="-269873" algn="l">
                <a:lnSpc>
                  <a:spcPts val="34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2600B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Fewer Hosting Options: Platforms like GitHub and GitLab are more Git-focused.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809192"/>
              <a:ext cx="8934619" cy="171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894"/>
                </a:lnSpc>
              </a:pPr>
              <a:r>
                <a:rPr lang="en-US" sz="8913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DISADVANTAGES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334</Words>
  <Application>Microsoft Office PowerPoint</Application>
  <PresentationFormat>Custom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Canva Sans</vt:lpstr>
      <vt:lpstr>Calibri</vt:lpstr>
      <vt:lpstr>Canva Sans Bold</vt:lpstr>
      <vt:lpstr>Poppins Bold</vt:lpstr>
      <vt:lpstr>Arial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Modern Animated Computer Science Presentation</dc:title>
  <dc:creator>Nandini Srivastava</dc:creator>
  <cp:lastModifiedBy>Nandini Srivastava</cp:lastModifiedBy>
  <cp:revision>1</cp:revision>
  <dcterms:created xsi:type="dcterms:W3CDTF">2006-08-16T00:00:00Z</dcterms:created>
  <dcterms:modified xsi:type="dcterms:W3CDTF">2025-02-13T11:38:02Z</dcterms:modified>
  <dc:identifier>DAGe-pSWVKo</dc:identifier>
</cp:coreProperties>
</file>